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1" r:id="rId1"/>
  </p:sldMasterIdLst>
  <p:notesMasterIdLst>
    <p:notesMasterId r:id="rId34"/>
  </p:notesMasterIdLst>
  <p:sldIdLst>
    <p:sldId id="256" r:id="rId2"/>
    <p:sldId id="257" r:id="rId3"/>
    <p:sldId id="260" r:id="rId4"/>
    <p:sldId id="280" r:id="rId5"/>
    <p:sldId id="261" r:id="rId6"/>
    <p:sldId id="274" r:id="rId7"/>
    <p:sldId id="275" r:id="rId8"/>
    <p:sldId id="272" r:id="rId9"/>
    <p:sldId id="277" r:id="rId10"/>
    <p:sldId id="276" r:id="rId11"/>
    <p:sldId id="289" r:id="rId12"/>
    <p:sldId id="278" r:id="rId13"/>
    <p:sldId id="279" r:id="rId14"/>
    <p:sldId id="287" r:id="rId15"/>
    <p:sldId id="288" r:id="rId16"/>
    <p:sldId id="262" r:id="rId17"/>
    <p:sldId id="263" r:id="rId18"/>
    <p:sldId id="267" r:id="rId19"/>
    <p:sldId id="264" r:id="rId20"/>
    <p:sldId id="281" r:id="rId21"/>
    <p:sldId id="271" r:id="rId22"/>
    <p:sldId id="273" r:id="rId23"/>
    <p:sldId id="282" r:id="rId24"/>
    <p:sldId id="265" r:id="rId25"/>
    <p:sldId id="284" r:id="rId26"/>
    <p:sldId id="285" r:id="rId27"/>
    <p:sldId id="286" r:id="rId28"/>
    <p:sldId id="283" r:id="rId29"/>
    <p:sldId id="266" r:id="rId30"/>
    <p:sldId id="269" r:id="rId31"/>
    <p:sldId id="268" r:id="rId32"/>
    <p:sldId id="270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274" autoAdjust="0"/>
  </p:normalViewPr>
  <p:slideViewPr>
    <p:cSldViewPr snapToGrid="0">
      <p:cViewPr varScale="1">
        <p:scale>
          <a:sx n="81" d="100"/>
          <a:sy n="81" d="100"/>
        </p:scale>
        <p:origin x="1983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gif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314E2-D2F1-4D58-AAAC-89A10D4273C9}" type="datetimeFigureOut">
              <a:rPr lang="de-DE" smtClean="0"/>
              <a:t>07.04.2018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657B88-89D3-4E66-810D-F656115572C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416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USB-B</a:t>
            </a:r>
          </a:p>
          <a:p>
            <a:r>
              <a:rPr lang="de-DE" dirty="0" err="1"/>
              <a:t>miniHDMI</a:t>
            </a:r>
            <a:endParaRPr lang="de-DE" dirty="0"/>
          </a:p>
          <a:p>
            <a:r>
              <a:rPr lang="de-DE" dirty="0"/>
              <a:t>CSI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connector</a:t>
            </a:r>
            <a:endParaRPr lang="de-DE" dirty="0"/>
          </a:p>
          <a:p>
            <a:r>
              <a:rPr lang="de-DE" dirty="0"/>
              <a:t>40-pin GPIO Anschluss</a:t>
            </a:r>
          </a:p>
          <a:p>
            <a:r>
              <a:rPr lang="de-DE" dirty="0" err="1"/>
              <a:t>microSD</a:t>
            </a:r>
            <a:endParaRPr lang="de-DE" dirty="0"/>
          </a:p>
          <a:p>
            <a:r>
              <a:rPr lang="de-DE" dirty="0"/>
              <a:t>LAN</a:t>
            </a:r>
          </a:p>
          <a:p>
            <a:r>
              <a:rPr lang="de-DE" dirty="0"/>
              <a:t>USB</a:t>
            </a:r>
          </a:p>
          <a:p>
            <a:r>
              <a:rPr lang="de-DE" dirty="0"/>
              <a:t>AUX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657B88-89D3-4E66-810D-F656115572C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5905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Unix-Zeilenumbruch!!!!!</a:t>
            </a:r>
          </a:p>
          <a:p>
            <a:r>
              <a:rPr lang="de-DE" dirty="0"/>
              <a:t>Beide Dateien vor erstem Boot auf SD-Karte kopieren. Nach wenigen Minuten ist der </a:t>
            </a:r>
            <a:r>
              <a:rPr lang="de-DE" dirty="0" err="1"/>
              <a:t>Raspi</a:t>
            </a:r>
            <a:r>
              <a:rPr lang="de-DE" dirty="0"/>
              <a:t> über die gewählte IP-Adresse erreichbar.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657B88-89D3-4E66-810D-F656115572C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5482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657B88-89D3-4E66-810D-F656115572C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6021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3032904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259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4271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0698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806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975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4591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3092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778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39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246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909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297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521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019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351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032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4/7/2018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828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erhilfen.de/info/raspberry-pi-gpio-anschluss-belegung-der-pins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www.conrad.de/de/ir-emitter-940-nm-50-3-mm-radial-bedrahtet-kingbright-l-934f3c-154394.htm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puterhilfen.de/info/raspberry-pi-gpio-anschluss-belegung-der-pins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www.conrad.de/de/ir-emitter-940-nm-50-3-mm-radial-bedrahtet-kingbright-l-934f3c-154394.html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raspi.tv/2018/how-much-power-does-raspberry-pi-3b-use-power-measuremen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D726D3-8430-4058-AFA0-4FAA510029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Nachtsicht-IP-Kamera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894F6A4-3ACB-4BD2-86D6-BC8965DEAA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mit dem Raspberry PI und der </a:t>
            </a:r>
            <a:r>
              <a:rPr lang="de-DE" dirty="0" err="1"/>
              <a:t>NoIR</a:t>
            </a:r>
            <a:r>
              <a:rPr lang="de-DE" dirty="0"/>
              <a:t> </a:t>
            </a:r>
            <a:r>
              <a:rPr lang="de-DE" dirty="0" err="1"/>
              <a:t>Camera</a:t>
            </a:r>
            <a:endParaRPr lang="de-DE" dirty="0"/>
          </a:p>
        </p:txBody>
      </p:sp>
      <p:pic>
        <p:nvPicPr>
          <p:cNvPr id="4" name="Grafik 3" descr="Ein Bild, das Gebäude, draußen, Baum enthält.&#10;&#10;Mit sehr hoher Zuverlässigkeit generierte Beschreibung">
            <a:extLst>
              <a:ext uri="{FF2B5EF4-FFF2-40B4-BE49-F238E27FC236}">
                <a16:creationId xmlns:a16="http://schemas.microsoft.com/office/drawing/2014/main" id="{6B2C5779-70CC-49C6-8B4C-FA066A728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2514" y="339853"/>
            <a:ext cx="5436413" cy="308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601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722218B-0B20-4687-ACF6-7E2F9554A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Elektromagnetische Wellen</a:t>
            </a:r>
          </a:p>
        </p:txBody>
      </p:sp>
      <p:pic>
        <p:nvPicPr>
          <p:cNvPr id="7" name="Inhaltsplatzhalter 6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727BF2B0-4ACC-4E6A-9912-A0C574613A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023" y="2060640"/>
            <a:ext cx="8939953" cy="2736720"/>
          </a:xfr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778A27C-D2AF-439E-90E9-3292F91BD0FC}"/>
              </a:ext>
            </a:extLst>
          </p:cNvPr>
          <p:cNvSpPr/>
          <p:nvPr/>
        </p:nvSpPr>
        <p:spPr>
          <a:xfrm>
            <a:off x="4469976" y="495885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Von Horst Frank / </a:t>
            </a:r>
            <a:r>
              <a:rPr lang="de-DE" dirty="0" err="1"/>
              <a:t>Phrood</a:t>
            </a:r>
            <a:r>
              <a:rPr lang="de-DE" dirty="0"/>
              <a:t> / </a:t>
            </a:r>
            <a:r>
              <a:rPr lang="de-DE" dirty="0" err="1"/>
              <a:t>Anony</a:t>
            </a:r>
            <a:r>
              <a:rPr lang="de-DE" dirty="0"/>
              <a:t> - Horst Frank, </a:t>
            </a:r>
            <a:r>
              <a:rPr lang="de-DE" dirty="0" err="1"/>
              <a:t>Jailbird</a:t>
            </a:r>
            <a:r>
              <a:rPr lang="de-DE" dirty="0"/>
              <a:t> and </a:t>
            </a:r>
            <a:r>
              <a:rPr lang="de-DE" dirty="0" err="1"/>
              <a:t>Phrood</a:t>
            </a:r>
            <a:r>
              <a:rPr lang="de-DE" dirty="0"/>
              <a:t>, CC BY-SA 3.0, https://commons.wikimedia.org/w/index.php?curid=3726606</a:t>
            </a:r>
          </a:p>
        </p:txBody>
      </p:sp>
    </p:spTree>
    <p:extLst>
      <p:ext uri="{BB962C8B-B14F-4D97-AF65-F5344CB8AC3E}">
        <p14:creationId xmlns:p14="http://schemas.microsoft.com/office/powerpoint/2010/main" val="2562427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5FD594-E621-4FB9-90C0-B0BD843F0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Filter bei normalen Kameras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ECD266-4D5E-4F3A-8CC2-B958E5199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382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319CE20-DA48-4C13-8FC8-E1ABFF6EB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motioneyeOS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C92EC3A-EB54-49ED-999C-AB98B61D2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Installation</a:t>
            </a:r>
          </a:p>
          <a:p>
            <a:r>
              <a:rPr lang="de-DE" dirty="0"/>
              <a:t>Bewegungserkennung, wie?</a:t>
            </a:r>
          </a:p>
        </p:txBody>
      </p:sp>
    </p:spTree>
    <p:extLst>
      <p:ext uri="{BB962C8B-B14F-4D97-AF65-F5344CB8AC3E}">
        <p14:creationId xmlns:p14="http://schemas.microsoft.com/office/powerpoint/2010/main" val="2633874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659649-7E83-45D8-ACC8-F005749B9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Raspbian mit Motion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062F0D-D65C-407E-8A70-484A7B95C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Installation mit </a:t>
            </a:r>
            <a:r>
              <a:rPr lang="de-DE" dirty="0" err="1"/>
              <a:t>apt-get</a:t>
            </a:r>
            <a:endParaRPr lang="de-DE" dirty="0"/>
          </a:p>
          <a:p>
            <a:r>
              <a:rPr lang="de-DE" dirty="0"/>
              <a:t>Vorteil: mehr Konfiguration möglich</a:t>
            </a:r>
          </a:p>
        </p:txBody>
      </p:sp>
    </p:spTree>
    <p:extLst>
      <p:ext uri="{BB962C8B-B14F-4D97-AF65-F5344CB8AC3E}">
        <p14:creationId xmlns:p14="http://schemas.microsoft.com/office/powerpoint/2010/main" val="2581934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5E93A8-EDF9-4224-A67C-3440F7015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Einrichtung Netzwerk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A07469-4787-4D80-B680-A4B1E00A9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133" y="1753496"/>
            <a:ext cx="7704667" cy="1008116"/>
          </a:xfrm>
        </p:spPr>
        <p:txBody>
          <a:bodyPr/>
          <a:lstStyle/>
          <a:p>
            <a:r>
              <a:rPr lang="de-DE" dirty="0"/>
              <a:t>WLAN und statische IP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519158D-43E3-4A04-90B5-136D76D18125}"/>
              </a:ext>
            </a:extLst>
          </p:cNvPr>
          <p:cNvSpPr/>
          <p:nvPr/>
        </p:nvSpPr>
        <p:spPr>
          <a:xfrm>
            <a:off x="1608268" y="2635287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b="1" dirty="0">
                <a:latin typeface="Consolas" panose="020B0609020204030204" pitchFamily="49" charset="0"/>
              </a:rPr>
              <a:t>| </a:t>
            </a:r>
            <a:r>
              <a:rPr lang="de-DE" b="1" dirty="0" err="1">
                <a:latin typeface="Consolas" panose="020B0609020204030204" pitchFamily="49" charset="0"/>
              </a:rPr>
              <a:t>static_ip.conf</a:t>
            </a:r>
            <a:endParaRPr lang="de-DE" b="1" dirty="0">
              <a:latin typeface="Consolas" panose="020B0609020204030204" pitchFamily="49" charset="0"/>
            </a:endParaRPr>
          </a:p>
          <a:p>
            <a:r>
              <a:rPr lang="de-DE" dirty="0" err="1">
                <a:latin typeface="Consolas" panose="020B0609020204030204" pitchFamily="49" charset="0"/>
              </a:rPr>
              <a:t>static_ip</a:t>
            </a:r>
            <a:r>
              <a:rPr lang="de-DE" dirty="0">
                <a:latin typeface="Consolas" panose="020B0609020204030204" pitchFamily="49" charset="0"/>
              </a:rPr>
              <a:t>="192.168.188.160/24"</a:t>
            </a:r>
          </a:p>
          <a:p>
            <a:r>
              <a:rPr lang="de-DE" dirty="0" err="1">
                <a:latin typeface="Consolas" panose="020B0609020204030204" pitchFamily="49" charset="0"/>
              </a:rPr>
              <a:t>static_gw</a:t>
            </a:r>
            <a:r>
              <a:rPr lang="de-DE" dirty="0">
                <a:latin typeface="Consolas" panose="020B0609020204030204" pitchFamily="49" charset="0"/>
              </a:rPr>
              <a:t>="192.168.188.1"</a:t>
            </a:r>
          </a:p>
          <a:p>
            <a:r>
              <a:rPr lang="de-DE" dirty="0" err="1">
                <a:latin typeface="Consolas" panose="020B0609020204030204" pitchFamily="49" charset="0"/>
              </a:rPr>
              <a:t>static_dns</a:t>
            </a:r>
            <a:r>
              <a:rPr lang="de-DE" dirty="0">
                <a:latin typeface="Consolas" panose="020B0609020204030204" pitchFamily="49" charset="0"/>
              </a:rPr>
              <a:t>="192.168.188.1"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4A867FE-4AD9-43C8-8338-B0CF4045F097}"/>
              </a:ext>
            </a:extLst>
          </p:cNvPr>
          <p:cNvSpPr/>
          <p:nvPr/>
        </p:nvSpPr>
        <p:spPr>
          <a:xfrm>
            <a:off x="3232673" y="4004820"/>
            <a:ext cx="568541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latin typeface="Consolas" panose="020B0609020204030204" pitchFamily="49" charset="0"/>
              </a:rPr>
              <a:t>| </a:t>
            </a:r>
            <a:r>
              <a:rPr lang="de-DE" b="1" dirty="0" err="1">
                <a:latin typeface="Consolas" panose="020B0609020204030204" pitchFamily="49" charset="0"/>
              </a:rPr>
              <a:t>wpa_supplicant.conf</a:t>
            </a:r>
            <a:endParaRPr lang="de-DE" b="1" dirty="0">
              <a:latin typeface="Consolas" panose="020B0609020204030204" pitchFamily="49" charset="0"/>
            </a:endParaRPr>
          </a:p>
          <a:p>
            <a:r>
              <a:rPr lang="de-DE" dirty="0" err="1">
                <a:latin typeface="Consolas" panose="020B0609020204030204" pitchFamily="49" charset="0"/>
              </a:rPr>
              <a:t>country</a:t>
            </a:r>
            <a:r>
              <a:rPr lang="de-DE" dirty="0">
                <a:latin typeface="Consolas" panose="020B0609020204030204" pitchFamily="49" charset="0"/>
              </a:rPr>
              <a:t>=DE</a:t>
            </a:r>
          </a:p>
          <a:p>
            <a:r>
              <a:rPr lang="de-DE" dirty="0" err="1">
                <a:latin typeface="Consolas" panose="020B0609020204030204" pitchFamily="49" charset="0"/>
              </a:rPr>
              <a:t>update_config</a:t>
            </a:r>
            <a:r>
              <a:rPr lang="de-DE" dirty="0">
                <a:latin typeface="Consolas" panose="020B0609020204030204" pitchFamily="49" charset="0"/>
              </a:rPr>
              <a:t>=1</a:t>
            </a:r>
          </a:p>
          <a:p>
            <a:r>
              <a:rPr lang="en-US" dirty="0" err="1">
                <a:latin typeface="Consolas" panose="020B0609020204030204" pitchFamily="49" charset="0"/>
              </a:rPr>
              <a:t>ctrl_interface</a:t>
            </a:r>
            <a:r>
              <a:rPr lang="en-US" dirty="0">
                <a:latin typeface="Consolas" panose="020B0609020204030204" pitchFamily="49" charset="0"/>
              </a:rPr>
              <a:t>=/</a:t>
            </a:r>
            <a:r>
              <a:rPr lang="en-US" dirty="0" err="1">
                <a:latin typeface="Consolas" panose="020B0609020204030204" pitchFamily="49" charset="0"/>
              </a:rPr>
              <a:t>var</a:t>
            </a:r>
            <a:r>
              <a:rPr lang="en-US" dirty="0">
                <a:latin typeface="Consolas" panose="020B0609020204030204" pitchFamily="49" charset="0"/>
              </a:rPr>
              <a:t>/run/</a:t>
            </a:r>
            <a:r>
              <a:rPr lang="en-US" dirty="0" err="1">
                <a:latin typeface="Consolas" panose="020B0609020204030204" pitchFamily="49" charset="0"/>
              </a:rPr>
              <a:t>wpa_supplicant</a:t>
            </a:r>
            <a:endParaRPr lang="en-US" dirty="0">
              <a:latin typeface="Consolas" panose="020B0609020204030204" pitchFamily="49" charset="0"/>
            </a:endParaRPr>
          </a:p>
          <a:p>
            <a:endParaRPr lang="de-DE" dirty="0">
              <a:latin typeface="Consolas" panose="020B0609020204030204" pitchFamily="49" charset="0"/>
            </a:endParaRPr>
          </a:p>
          <a:p>
            <a:r>
              <a:rPr lang="de-DE" dirty="0" err="1">
                <a:latin typeface="Consolas" panose="020B0609020204030204" pitchFamily="49" charset="0"/>
              </a:rPr>
              <a:t>network</a:t>
            </a:r>
            <a:r>
              <a:rPr lang="de-DE" dirty="0">
                <a:latin typeface="Consolas" panose="020B0609020204030204" pitchFamily="49" charset="0"/>
              </a:rPr>
              <a:t>={</a:t>
            </a:r>
          </a:p>
          <a:p>
            <a:r>
              <a:rPr lang="de-DE" dirty="0" err="1">
                <a:latin typeface="Consolas" panose="020B0609020204030204" pitchFamily="49" charset="0"/>
              </a:rPr>
              <a:t>scan_ssid</a:t>
            </a:r>
            <a:r>
              <a:rPr lang="de-DE" dirty="0">
                <a:latin typeface="Consolas" panose="020B0609020204030204" pitchFamily="49" charset="0"/>
              </a:rPr>
              <a:t>=1</a:t>
            </a:r>
          </a:p>
          <a:p>
            <a:r>
              <a:rPr lang="de-DE" dirty="0" err="1">
                <a:latin typeface="Consolas" panose="020B0609020204030204" pitchFamily="49" charset="0"/>
              </a:rPr>
              <a:t>ssid</a:t>
            </a:r>
            <a:r>
              <a:rPr lang="de-DE" dirty="0">
                <a:latin typeface="Consolas" panose="020B0609020204030204" pitchFamily="49" charset="0"/>
              </a:rPr>
              <a:t>="</a:t>
            </a:r>
            <a:r>
              <a:rPr lang="de-DE" dirty="0" err="1">
                <a:latin typeface="Consolas" panose="020B0609020204030204" pitchFamily="49" charset="0"/>
              </a:rPr>
              <a:t>TollerName</a:t>
            </a:r>
            <a:r>
              <a:rPr lang="de-DE" dirty="0">
                <a:latin typeface="Consolas" panose="020B0609020204030204" pitchFamily="49" charset="0"/>
              </a:rPr>
              <a:t>"</a:t>
            </a:r>
          </a:p>
          <a:p>
            <a:r>
              <a:rPr lang="de-DE" dirty="0" err="1">
                <a:latin typeface="Consolas" panose="020B0609020204030204" pitchFamily="49" charset="0"/>
              </a:rPr>
              <a:t>psk</a:t>
            </a:r>
            <a:r>
              <a:rPr lang="de-DE" dirty="0">
                <a:latin typeface="Consolas" panose="020B0609020204030204" pitchFamily="49" charset="0"/>
              </a:rPr>
              <a:t>="</a:t>
            </a:r>
            <a:r>
              <a:rPr lang="de-DE" dirty="0" err="1">
                <a:latin typeface="Consolas" panose="020B0609020204030204" pitchFamily="49" charset="0"/>
              </a:rPr>
              <a:t>SicheresPasswort</a:t>
            </a:r>
            <a:r>
              <a:rPr lang="de-DE" dirty="0">
                <a:latin typeface="Consolas" panose="020B0609020204030204" pitchFamily="49" charset="0"/>
              </a:rPr>
              <a:t>"</a:t>
            </a:r>
          </a:p>
          <a:p>
            <a:r>
              <a:rPr lang="de-DE" dirty="0">
                <a:latin typeface="Consolas" panose="020B0609020204030204" pitchFamily="49" charset="0"/>
              </a:rPr>
              <a:t>}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0544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5E93A8-EDF9-4224-A67C-3440F7015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Einrichtung Netzwerk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A07469-4787-4D80-B680-A4B1E00A9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133" y="1882588"/>
            <a:ext cx="7704667" cy="2323652"/>
          </a:xfrm>
        </p:spPr>
        <p:txBody>
          <a:bodyPr/>
          <a:lstStyle/>
          <a:p>
            <a:r>
              <a:rPr lang="de-DE" dirty="0"/>
              <a:t>DHCP mit </a:t>
            </a:r>
            <a:r>
              <a:rPr lang="de-DE" dirty="0" err="1"/>
              <a:t>dynDNS</a:t>
            </a:r>
            <a:endParaRPr lang="de-DE" dirty="0"/>
          </a:p>
          <a:p>
            <a:r>
              <a:rPr lang="de-DE" dirty="0"/>
              <a:t>CRON-Job:</a:t>
            </a:r>
          </a:p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83996B8-BFB6-4AD4-9324-D8D56144A60C}"/>
              </a:ext>
            </a:extLst>
          </p:cNvPr>
          <p:cNvSpPr/>
          <p:nvPr/>
        </p:nvSpPr>
        <p:spPr>
          <a:xfrm>
            <a:off x="625536" y="3863788"/>
            <a:ext cx="84178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*/2 * * * * </a:t>
            </a:r>
            <a:r>
              <a:rPr lang="de-DE" dirty="0" err="1">
                <a:latin typeface="Consolas" panose="020B0609020204030204" pitchFamily="49" charset="0"/>
              </a:rPr>
              <a:t>curl</a:t>
            </a:r>
            <a:r>
              <a:rPr lang="de-DE" dirty="0">
                <a:latin typeface="Consolas" panose="020B0609020204030204" pitchFamily="49" charset="0"/>
              </a:rPr>
              <a:t> -s https://freedns.afraid.org/dynamic/update.php dmZvam1kdmVWMlhMb0xTNHI4WWw2WVNjOjE3NDkxMTYy\&amp;address=$(ifconfig wlan0 | </a:t>
            </a:r>
            <a:r>
              <a:rPr lang="de-DE" dirty="0" err="1">
                <a:latin typeface="Consolas" panose="020B0609020204030204" pitchFamily="49" charset="0"/>
              </a:rPr>
              <a:t>grep</a:t>
            </a:r>
            <a:r>
              <a:rPr lang="de-DE" dirty="0">
                <a:latin typeface="Consolas" panose="020B0609020204030204" pitchFamily="49" charset="0"/>
              </a:rPr>
              <a:t> "</a:t>
            </a:r>
            <a:r>
              <a:rPr lang="de-DE" dirty="0" err="1">
                <a:latin typeface="Consolas" panose="020B0609020204030204" pitchFamily="49" charset="0"/>
              </a:rPr>
              <a:t>inet</a:t>
            </a:r>
            <a:r>
              <a:rPr lang="de-DE" dirty="0">
                <a:latin typeface="Consolas" panose="020B0609020204030204" pitchFamily="49" charset="0"/>
              </a:rPr>
              <a:t>" | </a:t>
            </a:r>
            <a:r>
              <a:rPr lang="de-DE" dirty="0" err="1">
                <a:latin typeface="Consolas" panose="020B0609020204030204" pitchFamily="49" charset="0"/>
              </a:rPr>
              <a:t>awk</a:t>
            </a:r>
            <a:r>
              <a:rPr lang="de-DE" dirty="0">
                <a:latin typeface="Consolas" panose="020B0609020204030204" pitchFamily="49" charset="0"/>
              </a:rPr>
              <a:t> '{</a:t>
            </a:r>
            <a:r>
              <a:rPr lang="de-DE" dirty="0" err="1">
                <a:latin typeface="Consolas" panose="020B0609020204030204" pitchFamily="49" charset="0"/>
              </a:rPr>
              <a:t>print</a:t>
            </a:r>
            <a:r>
              <a:rPr lang="de-DE" dirty="0">
                <a:latin typeface="Consolas" panose="020B0609020204030204" pitchFamily="49" charset="0"/>
              </a:rPr>
              <a:t> $2}') &gt;&gt; /</a:t>
            </a:r>
            <a:r>
              <a:rPr lang="de-DE" dirty="0" err="1">
                <a:latin typeface="Consolas" panose="020B0609020204030204" pitchFamily="49" charset="0"/>
              </a:rPr>
              <a:t>data</a:t>
            </a:r>
            <a:r>
              <a:rPr lang="de-DE" dirty="0">
                <a:latin typeface="Consolas" panose="020B0609020204030204" pitchFamily="49" charset="0"/>
              </a:rPr>
              <a:t>/log/freedns.log 2&gt;&amp;1</a:t>
            </a:r>
          </a:p>
        </p:txBody>
      </p:sp>
    </p:spTree>
    <p:extLst>
      <p:ext uri="{BB962C8B-B14F-4D97-AF65-F5344CB8AC3E}">
        <p14:creationId xmlns:p14="http://schemas.microsoft.com/office/powerpoint/2010/main" val="2649108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0B3664-F093-47B2-82CD-A59EC86FB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0EEEFB-99D4-434C-9ED4-BE68AC8100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Ohne IR?</a:t>
            </a:r>
          </a:p>
        </p:txBody>
      </p:sp>
    </p:spTree>
    <p:extLst>
      <p:ext uri="{BB962C8B-B14F-4D97-AF65-F5344CB8AC3E}">
        <p14:creationId xmlns:p14="http://schemas.microsoft.com/office/powerpoint/2010/main" val="33834272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82809E-FA85-40C3-A2B1-8E6441363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Bewertung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05E94F-51F1-482F-BA1F-CC7EEC867D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3310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58F2F4-ECF8-4802-9D38-AE986FEBA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de-DE" dirty="0"/>
              <a:t>Bewertung</a:t>
            </a:r>
            <a:br>
              <a:rPr lang="de-DE" dirty="0"/>
            </a:b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887C1629-4C18-44B0-8E0B-0CCBB2C6F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IR-Scheinwerfer notwendig?</a:t>
            </a:r>
          </a:p>
          <a:p>
            <a:r>
              <a:rPr lang="de-DE" dirty="0"/>
              <a:t>Hülle sinnvoll (3D-Druck / gekauft / Kamera-Attrappe / … )</a:t>
            </a:r>
          </a:p>
          <a:p>
            <a:r>
              <a:rPr lang="de-DE" dirty="0"/>
              <a:t>Wie gut/schlecht funktioniert </a:t>
            </a:r>
            <a:r>
              <a:rPr lang="de-DE" dirty="0" err="1"/>
              <a:t>motioneyeOS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</a:t>
            </a:r>
            <a:r>
              <a:rPr lang="de-DE" dirty="0" err="1"/>
              <a:t>Motiondetection</a:t>
            </a:r>
            <a:r>
              <a:rPr lang="de-DE" dirty="0"/>
              <a:t>, Installation, …)</a:t>
            </a:r>
          </a:p>
          <a:p>
            <a:r>
              <a:rPr lang="de-DE" dirty="0"/>
              <a:t>Performance (Pi3 / Pi </a:t>
            </a:r>
            <a:r>
              <a:rPr lang="de-DE" dirty="0" err="1"/>
              <a:t>zero</a:t>
            </a:r>
            <a:r>
              <a:rPr lang="de-DE" dirty="0"/>
              <a:t>)</a:t>
            </a:r>
          </a:p>
          <a:p>
            <a:r>
              <a:rPr lang="de-DE" dirty="0"/>
              <a:t>Was ist wichtig? </a:t>
            </a:r>
            <a:br>
              <a:rPr lang="de-DE" dirty="0"/>
            </a:br>
            <a:r>
              <a:rPr lang="de-DE" dirty="0"/>
              <a:t>CPU, RAM, Speicher, Bandbreite (WLAN, LAN)</a:t>
            </a:r>
          </a:p>
          <a:p>
            <a:r>
              <a:rPr lang="de-DE" dirty="0"/>
              <a:t>Welche Bildraten sind möglich / notwendig? (Tag/Nacht) 	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8659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DCDEAE-4D81-4CCE-BD57-DC2046B05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Unser finaler Prototyp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E90F93-159B-4CF3-B362-0959B3432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dirty="0"/>
              <a:t>Foto /  Video</a:t>
            </a:r>
          </a:p>
          <a:p>
            <a:r>
              <a:rPr lang="de-DE" dirty="0"/>
              <a:t>Incl. Licht</a:t>
            </a:r>
          </a:p>
          <a:p>
            <a:r>
              <a:rPr lang="de-DE" dirty="0"/>
              <a:t>Ggf. Audio</a:t>
            </a:r>
          </a:p>
        </p:txBody>
      </p:sp>
    </p:spTree>
    <p:extLst>
      <p:ext uri="{BB962C8B-B14F-4D97-AF65-F5344CB8AC3E}">
        <p14:creationId xmlns:p14="http://schemas.microsoft.com/office/powerpoint/2010/main" val="2198870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18C704-DA6A-4212-A038-518EF2D55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3319463" algn="l"/>
              </a:tabLst>
            </a:pPr>
            <a:r>
              <a:rPr lang="de-DE" dirty="0"/>
              <a:t>Agenda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7DBAB0-F802-456D-A4FF-FC02C974D4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5563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D6A603A-0E29-4ABA-A6B1-8246468F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5EADA1F-5AEC-4D53-A83D-5106F4AF2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Foto zeigen</a:t>
            </a:r>
          </a:p>
        </p:txBody>
      </p:sp>
    </p:spTree>
    <p:extLst>
      <p:ext uri="{BB962C8B-B14F-4D97-AF65-F5344CB8AC3E}">
        <p14:creationId xmlns:p14="http://schemas.microsoft.com/office/powerpoint/2010/main" val="27206254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A93C062-42D4-43EF-B7A8-9708E5766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LED im Testbetrieb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EB20B10D-FF70-485B-9CB9-488B40C85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0463" y="2495360"/>
            <a:ext cx="5013014" cy="3914925"/>
          </a:xfr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EE60558-C5DF-4174-8556-24F895092DAC}"/>
              </a:ext>
            </a:extLst>
          </p:cNvPr>
          <p:cNvSpPr/>
          <p:nvPr/>
        </p:nvSpPr>
        <p:spPr>
          <a:xfrm>
            <a:off x="1451499" y="6246310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3"/>
              </a:rPr>
              <a:t>https://www.computerhilfen.de/info/raspberry-pi-gpio-anschluss-belegung-der-pins.html</a:t>
            </a:r>
            <a:endParaRPr lang="de-DE" dirty="0"/>
          </a:p>
          <a:p>
            <a:r>
              <a:rPr lang="de-DE" dirty="0">
                <a:hlinkClick r:id="rId4"/>
              </a:rPr>
              <a:t>https://www.conrad.de/de/ir-emitter-940-nm-50-3-mm-radial-bedrahtet-kingbright-l-934f3c-154394.html</a:t>
            </a:r>
            <a:endParaRPr lang="de-DE" dirty="0"/>
          </a:p>
          <a:p>
            <a:endParaRPr lang="de-DE" dirty="0"/>
          </a:p>
        </p:txBody>
      </p:sp>
      <p:pic>
        <p:nvPicPr>
          <p:cNvPr id="10" name="Grafik 9" descr="Ein Bild, das Wasser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21C0D65B-5A97-4196-B30C-C8923E87782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66589" y="1992631"/>
            <a:ext cx="3962399" cy="891540"/>
          </a:xfrm>
          <a:prstGeom prst="rect">
            <a:avLst/>
          </a:prstGeom>
        </p:spPr>
      </p:pic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1A2F2CA0-8C56-4114-BB64-552FF15D033E}"/>
              </a:ext>
            </a:extLst>
          </p:cNvPr>
          <p:cNvSpPr/>
          <p:nvPr/>
        </p:nvSpPr>
        <p:spPr>
          <a:xfrm>
            <a:off x="2201662" y="2618913"/>
            <a:ext cx="3151573" cy="1713390"/>
          </a:xfrm>
          <a:custGeom>
            <a:avLst/>
            <a:gdLst>
              <a:gd name="connsiteX0" fmla="*/ 0 w 3124940"/>
              <a:gd name="connsiteY0" fmla="*/ 1713390 h 1713390"/>
              <a:gd name="connsiteX1" fmla="*/ 1695635 w 3124940"/>
              <a:gd name="connsiteY1" fmla="*/ 328473 h 1713390"/>
              <a:gd name="connsiteX2" fmla="*/ 3124940 w 3124940"/>
              <a:gd name="connsiteY2" fmla="*/ 0 h 171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24940" h="1713390">
                <a:moveTo>
                  <a:pt x="0" y="1713390"/>
                </a:moveTo>
                <a:cubicBezTo>
                  <a:pt x="587406" y="1163714"/>
                  <a:pt x="1174812" y="614038"/>
                  <a:pt x="1695635" y="328473"/>
                </a:cubicBezTo>
                <a:cubicBezTo>
                  <a:pt x="2216458" y="42908"/>
                  <a:pt x="2929631" y="26633"/>
                  <a:pt x="3124940" y="0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9ADF5A44-473D-46C0-A6B1-34A859856491}"/>
              </a:ext>
            </a:extLst>
          </p:cNvPr>
          <p:cNvSpPr/>
          <p:nvPr/>
        </p:nvSpPr>
        <p:spPr>
          <a:xfrm>
            <a:off x="1828800" y="3382393"/>
            <a:ext cx="3524435" cy="1626340"/>
          </a:xfrm>
          <a:custGeom>
            <a:avLst/>
            <a:gdLst>
              <a:gd name="connsiteX0" fmla="*/ 0 w 3790765"/>
              <a:gd name="connsiteY0" fmla="*/ 967666 h 1626340"/>
              <a:gd name="connsiteX1" fmla="*/ 852256 w 3790765"/>
              <a:gd name="connsiteY1" fmla="*/ 1589103 h 1626340"/>
              <a:gd name="connsiteX2" fmla="*/ 3790765 w 3790765"/>
              <a:gd name="connsiteY2" fmla="*/ 0 h 1626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90765" h="1626340">
                <a:moveTo>
                  <a:pt x="0" y="967666"/>
                </a:moveTo>
                <a:cubicBezTo>
                  <a:pt x="110231" y="1359023"/>
                  <a:pt x="220462" y="1750381"/>
                  <a:pt x="852256" y="1589103"/>
                </a:cubicBezTo>
                <a:cubicBezTo>
                  <a:pt x="1484050" y="1427825"/>
                  <a:pt x="2637407" y="713912"/>
                  <a:pt x="3790765" y="0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A979B4AE-17DC-445C-9756-D85E9F03C9C4}"/>
              </a:ext>
            </a:extLst>
          </p:cNvPr>
          <p:cNvSpPr/>
          <p:nvPr/>
        </p:nvSpPr>
        <p:spPr>
          <a:xfrm rot="19824476">
            <a:off x="2658329" y="4510096"/>
            <a:ext cx="1207363" cy="3107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R1</a:t>
            </a:r>
          </a:p>
        </p:txBody>
      </p:sp>
    </p:spTree>
    <p:extLst>
      <p:ext uri="{BB962C8B-B14F-4D97-AF65-F5344CB8AC3E}">
        <p14:creationId xmlns:p14="http://schemas.microsoft.com/office/powerpoint/2010/main" val="7075718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A93C062-42D4-43EF-B7A8-9708E5766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LED geschaltet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EB20B10D-FF70-485B-9CB9-488B40C85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0463" y="2495360"/>
            <a:ext cx="5013014" cy="3914925"/>
          </a:xfr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EE60558-C5DF-4174-8556-24F895092DAC}"/>
              </a:ext>
            </a:extLst>
          </p:cNvPr>
          <p:cNvSpPr/>
          <p:nvPr/>
        </p:nvSpPr>
        <p:spPr>
          <a:xfrm>
            <a:off x="1451499" y="6246310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3"/>
              </a:rPr>
              <a:t>https://www.computerhilfen.de/info/raspberry-pi-gpio-anschluss-belegung-der-pins.html</a:t>
            </a:r>
            <a:endParaRPr lang="de-DE" dirty="0"/>
          </a:p>
          <a:p>
            <a:r>
              <a:rPr lang="de-DE" dirty="0">
                <a:hlinkClick r:id="rId4"/>
              </a:rPr>
              <a:t>https://www.conrad.de/de/ir-emitter-940-nm-50-3-mm-radial-bedrahtet-kingbright-l-934f3c-154394.html</a:t>
            </a:r>
            <a:endParaRPr lang="de-DE" dirty="0"/>
          </a:p>
          <a:p>
            <a:endParaRPr lang="de-DE" dirty="0"/>
          </a:p>
        </p:txBody>
      </p:sp>
      <p:pic>
        <p:nvPicPr>
          <p:cNvPr id="10" name="Grafik 9" descr="Ein Bild, das Wasser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21C0D65B-5A97-4196-B30C-C8923E87782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66589" y="1992631"/>
            <a:ext cx="3962399" cy="891540"/>
          </a:xfrm>
          <a:prstGeom prst="rect">
            <a:avLst/>
          </a:prstGeom>
        </p:spPr>
      </p:pic>
      <p:sp>
        <p:nvSpPr>
          <p:cNvPr id="12" name="Freihandform: Form 11">
            <a:extLst>
              <a:ext uri="{FF2B5EF4-FFF2-40B4-BE49-F238E27FC236}">
                <a16:creationId xmlns:a16="http://schemas.microsoft.com/office/drawing/2014/main" id="{1A2F2CA0-8C56-4114-BB64-552FF15D033E}"/>
              </a:ext>
            </a:extLst>
          </p:cNvPr>
          <p:cNvSpPr/>
          <p:nvPr/>
        </p:nvSpPr>
        <p:spPr>
          <a:xfrm>
            <a:off x="2201662" y="3204839"/>
            <a:ext cx="3151573" cy="1127464"/>
          </a:xfrm>
          <a:custGeom>
            <a:avLst/>
            <a:gdLst>
              <a:gd name="connsiteX0" fmla="*/ 0 w 3124940"/>
              <a:gd name="connsiteY0" fmla="*/ 1713390 h 1713390"/>
              <a:gd name="connsiteX1" fmla="*/ 1695635 w 3124940"/>
              <a:gd name="connsiteY1" fmla="*/ 328473 h 1713390"/>
              <a:gd name="connsiteX2" fmla="*/ 3124940 w 3124940"/>
              <a:gd name="connsiteY2" fmla="*/ 0 h 171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24940" h="1713390">
                <a:moveTo>
                  <a:pt x="0" y="1713390"/>
                </a:moveTo>
                <a:cubicBezTo>
                  <a:pt x="587406" y="1163714"/>
                  <a:pt x="1174812" y="614038"/>
                  <a:pt x="1695635" y="328473"/>
                </a:cubicBezTo>
                <a:cubicBezTo>
                  <a:pt x="2216458" y="42908"/>
                  <a:pt x="2929631" y="26633"/>
                  <a:pt x="3124940" y="0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9ADF5A44-473D-46C0-A6B1-34A859856491}"/>
              </a:ext>
            </a:extLst>
          </p:cNvPr>
          <p:cNvSpPr/>
          <p:nvPr/>
        </p:nvSpPr>
        <p:spPr>
          <a:xfrm>
            <a:off x="1828800" y="3382393"/>
            <a:ext cx="3524435" cy="1626340"/>
          </a:xfrm>
          <a:custGeom>
            <a:avLst/>
            <a:gdLst>
              <a:gd name="connsiteX0" fmla="*/ 0 w 3790765"/>
              <a:gd name="connsiteY0" fmla="*/ 967666 h 1626340"/>
              <a:gd name="connsiteX1" fmla="*/ 852256 w 3790765"/>
              <a:gd name="connsiteY1" fmla="*/ 1589103 h 1626340"/>
              <a:gd name="connsiteX2" fmla="*/ 3790765 w 3790765"/>
              <a:gd name="connsiteY2" fmla="*/ 0 h 1626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90765" h="1626340">
                <a:moveTo>
                  <a:pt x="0" y="967666"/>
                </a:moveTo>
                <a:cubicBezTo>
                  <a:pt x="110231" y="1359023"/>
                  <a:pt x="220462" y="1750381"/>
                  <a:pt x="852256" y="1589103"/>
                </a:cubicBezTo>
                <a:cubicBezTo>
                  <a:pt x="1484050" y="1427825"/>
                  <a:pt x="2637407" y="713912"/>
                  <a:pt x="3790765" y="0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A979B4AE-17DC-445C-9756-D85E9F03C9C4}"/>
              </a:ext>
            </a:extLst>
          </p:cNvPr>
          <p:cNvSpPr/>
          <p:nvPr/>
        </p:nvSpPr>
        <p:spPr>
          <a:xfrm rot="19824476">
            <a:off x="2658329" y="4510096"/>
            <a:ext cx="1207363" cy="3107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R1</a:t>
            </a:r>
          </a:p>
        </p:txBody>
      </p:sp>
    </p:spTree>
    <p:extLst>
      <p:ext uri="{BB962C8B-B14F-4D97-AF65-F5344CB8AC3E}">
        <p14:creationId xmlns:p14="http://schemas.microsoft.com/office/powerpoint/2010/main" val="1007165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9D7BE4-3100-40E2-BE66-F011FE535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LED geschaltet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8D7298-F3FA-45D8-A976-FA36AF89C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Wann an / wann aus?</a:t>
            </a:r>
          </a:p>
          <a:p>
            <a:r>
              <a:rPr lang="de-DE" dirty="0"/>
              <a:t>Wie umgesetzt?</a:t>
            </a:r>
          </a:p>
        </p:txBody>
      </p:sp>
    </p:spTree>
    <p:extLst>
      <p:ext uri="{BB962C8B-B14F-4D97-AF65-F5344CB8AC3E}">
        <p14:creationId xmlns:p14="http://schemas.microsoft.com/office/powerpoint/2010/main" val="12922948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3B054A-F389-4BC0-BB60-00A34E747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Anwendungsbereiche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8F2853-B791-4713-A934-FEFF7744FD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dirty="0"/>
              <a:t>Medizin?</a:t>
            </a:r>
          </a:p>
          <a:p>
            <a:r>
              <a:rPr lang="de-DE" dirty="0"/>
              <a:t>Überwachung</a:t>
            </a:r>
          </a:p>
          <a:p>
            <a:r>
              <a:rPr lang="de-DE" dirty="0"/>
              <a:t>Babyfon</a:t>
            </a:r>
          </a:p>
        </p:txBody>
      </p:sp>
    </p:spTree>
    <p:extLst>
      <p:ext uri="{BB962C8B-B14F-4D97-AF65-F5344CB8AC3E}">
        <p14:creationId xmlns:p14="http://schemas.microsoft.com/office/powerpoint/2010/main" val="1333556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177CD5-54CA-4D8C-8CBF-7422FE09B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Medizin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1390B996-3D15-42BB-8FD9-410B4B57A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56870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5599A-A489-4295-A96F-1B58FFFA2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Überwachung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83CCEC-D1F5-41A3-A61F-7A2DC477F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3239652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836117-4DC2-429D-8CF2-88B49BB83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Babyfon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8DF0A7-7DD0-46F8-8E54-7D011DACE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Beispielbild</a:t>
            </a:r>
          </a:p>
        </p:txBody>
      </p:sp>
    </p:spTree>
    <p:extLst>
      <p:ext uri="{BB962C8B-B14F-4D97-AF65-F5344CB8AC3E}">
        <p14:creationId xmlns:p14="http://schemas.microsoft.com/office/powerpoint/2010/main" val="452373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6BA91C4-6985-436D-BCD4-FBF05F797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142B603-7D33-41F6-ABFD-930211284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Wie kann Audio aufgenommen werden?</a:t>
            </a:r>
          </a:p>
        </p:txBody>
      </p:sp>
    </p:spTree>
    <p:extLst>
      <p:ext uri="{BB962C8B-B14F-4D97-AF65-F5344CB8AC3E}">
        <p14:creationId xmlns:p14="http://schemas.microsoft.com/office/powerpoint/2010/main" val="1149644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39BFEA-E2E5-43DF-A409-7C262D500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Erweiterungsideen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FC4072-1899-4A71-96A0-F42BB6268E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5045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5F9C6E-5E8E-478B-B8ED-4C0E21060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Marktanalyse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3F4847-D372-4F69-B1BA-6DC8E546B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166493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3AFA258-48B4-415E-8213-6C2A8A883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71185718-95F2-4F60-84CC-A09A750D7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Automatischer Upload -&gt; Server</a:t>
            </a:r>
          </a:p>
          <a:p>
            <a:r>
              <a:rPr lang="de-DE" dirty="0"/>
              <a:t>IR-Scheinwerfer an Adapter anschließen </a:t>
            </a:r>
            <a:r>
              <a:rPr lang="de-DE" dirty="0">
                <a:sym typeface="Wingdings" panose="05000000000000000000" pitchFamily="2" charset="2"/>
              </a:rPr>
              <a:t> ansteuerbar (über </a:t>
            </a:r>
            <a:r>
              <a:rPr lang="de-DE" dirty="0" err="1">
                <a:sym typeface="Wingdings" panose="05000000000000000000" pitchFamily="2" charset="2"/>
              </a:rPr>
              <a:t>motioneyeOS</a:t>
            </a:r>
            <a:r>
              <a:rPr lang="de-DE" dirty="0">
                <a:sym typeface="Wingdings" panose="05000000000000000000" pitchFamily="2" charset="2"/>
              </a:rPr>
              <a:t> ggf. nicht möglich --- TESTEN!)  Irgendwie automatisch an/aus</a:t>
            </a:r>
          </a:p>
          <a:p>
            <a:r>
              <a:rPr lang="de-DE" dirty="0">
                <a:sym typeface="Wingdings" panose="05000000000000000000" pitchFamily="2" charset="2"/>
              </a:rPr>
              <a:t>Autarke Kamera</a:t>
            </a:r>
          </a:p>
          <a:p>
            <a:pPr lvl="1"/>
            <a:r>
              <a:rPr lang="de-DE" dirty="0">
                <a:sym typeface="Wingdings" panose="05000000000000000000" pitchFamily="2" charset="2"/>
              </a:rPr>
              <a:t>Batterie, WiFi-</a:t>
            </a:r>
            <a:r>
              <a:rPr lang="de-DE" dirty="0" err="1">
                <a:sym typeface="Wingdings" panose="05000000000000000000" pitchFamily="2" charset="2"/>
              </a:rPr>
              <a:t>direct</a:t>
            </a:r>
            <a:endParaRPr lang="de-DE" dirty="0">
              <a:sym typeface="Wingdings" panose="05000000000000000000" pitchFamily="2" charset="2"/>
            </a:endParaRPr>
          </a:p>
          <a:p>
            <a:pPr lvl="1"/>
            <a:r>
              <a:rPr lang="de-DE" dirty="0">
                <a:sym typeface="Wingdings" panose="05000000000000000000" pitchFamily="2" charset="2"/>
              </a:rPr>
              <a:t>(vgl. Wild-, Vogelhauskamera)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44219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E8406-56F2-4437-8DB7-35C5CFCEF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Autarke Kamera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D88B05-EBF9-4D99-8735-C0564392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133" y="4725244"/>
            <a:ext cx="7704667" cy="1274571"/>
          </a:xfrm>
        </p:spPr>
        <p:txBody>
          <a:bodyPr/>
          <a:lstStyle/>
          <a:p>
            <a:r>
              <a:rPr lang="de-DE" dirty="0">
                <a:hlinkClick r:id="rId2"/>
              </a:rPr>
              <a:t>http://raspi.tv/2018/how-much-power-does-raspberry-pi-3b-use-power-measurements</a:t>
            </a:r>
            <a:r>
              <a:rPr lang="de-DE" dirty="0"/>
              <a:t>, 24.03.2018</a:t>
            </a:r>
          </a:p>
        </p:txBody>
      </p:sp>
      <p:pic>
        <p:nvPicPr>
          <p:cNvPr id="5" name="Grafik 4" descr="Ein Bild, das Schreibgerät, Briefpapier, Bleistift, Markierstift enthält.&#10;&#10;Mit sehr hoher Zuverlässigkeit generierte Beschreibung">
            <a:extLst>
              <a:ext uri="{FF2B5EF4-FFF2-40B4-BE49-F238E27FC236}">
                <a16:creationId xmlns:a16="http://schemas.microsoft.com/office/drawing/2014/main" id="{CB20772E-AB89-4ED4-8497-9F1F6A8A6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133" y="1814963"/>
            <a:ext cx="4708453" cy="2464581"/>
          </a:xfrm>
          <a:prstGeom prst="rect">
            <a:avLst/>
          </a:prstGeom>
        </p:spPr>
      </p:pic>
      <p:pic>
        <p:nvPicPr>
          <p:cNvPr id="7" name="Grafik 6" descr="Ein Bild, das Wand, Himmel, drinnen enthält.&#10;&#10;Mit hoher Zuverlässigkeit generierte Beschreibung">
            <a:extLst>
              <a:ext uri="{FF2B5EF4-FFF2-40B4-BE49-F238E27FC236}">
                <a16:creationId xmlns:a16="http://schemas.microsoft.com/office/drawing/2014/main" id="{6C258980-CB60-4A3F-96EE-A03F5E48C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4536" y="272542"/>
            <a:ext cx="5495278" cy="1175259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10A39DF5-5A35-49F7-B792-1200EEA7A35D}"/>
              </a:ext>
            </a:extLst>
          </p:cNvPr>
          <p:cNvSpPr/>
          <p:nvPr/>
        </p:nvSpPr>
        <p:spPr>
          <a:xfrm>
            <a:off x="5366551" y="1150024"/>
            <a:ext cx="648070" cy="38174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02124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B9FE7B-D289-4C4E-A02F-1B21BC5C4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Autarke Kamera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694DC7-A406-431C-8278-EBDAC6567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Powerbank 13000mAh für 30€</a:t>
            </a:r>
          </a:p>
          <a:p>
            <a:r>
              <a:rPr lang="de-DE" dirty="0"/>
              <a:t>Theoretisch &gt;50h Videoaufnahme mit Pi </a:t>
            </a:r>
            <a:r>
              <a:rPr lang="de-DE" dirty="0" err="1"/>
              <a:t>zero</a:t>
            </a:r>
            <a:endParaRPr lang="de-DE" dirty="0"/>
          </a:p>
          <a:p>
            <a:r>
              <a:rPr lang="de-DE" dirty="0">
                <a:highlight>
                  <a:srgbClr val="FFFF00"/>
                </a:highlight>
              </a:rPr>
              <a:t>Längere Laufzeit, wenn nicht dauerhaft aufgezeichnet wird????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77960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FBC9AF2-291C-4534-AD23-B919ED6F4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0EE76EC5-E63A-495E-AB3B-715573634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Kommerzielle Produkte:</a:t>
            </a:r>
          </a:p>
          <a:p>
            <a:pPr lvl="1"/>
            <a:r>
              <a:rPr lang="de-DE" dirty="0"/>
              <a:t>Funktion</a:t>
            </a:r>
          </a:p>
          <a:p>
            <a:pPr lvl="1"/>
            <a:r>
              <a:rPr lang="de-DE" dirty="0"/>
              <a:t>Auflösung</a:t>
            </a:r>
          </a:p>
          <a:p>
            <a:pPr lvl="1"/>
            <a:r>
              <a:rPr lang="de-DE" dirty="0"/>
              <a:t>Einbindung / Konfigurationsmöglichkeiten</a:t>
            </a:r>
          </a:p>
          <a:p>
            <a:pPr lvl="1"/>
            <a:r>
              <a:rPr lang="de-DE" dirty="0"/>
              <a:t>Preis</a:t>
            </a:r>
          </a:p>
        </p:txBody>
      </p:sp>
    </p:spTree>
    <p:extLst>
      <p:ext uri="{BB962C8B-B14F-4D97-AF65-F5344CB8AC3E}">
        <p14:creationId xmlns:p14="http://schemas.microsoft.com/office/powerpoint/2010/main" val="1003157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7FB2B0-7D42-4222-A8BF-87058E78F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Verwendete Bauteile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576A3D-493F-4998-AEA7-91B7C7E515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de-DE" dirty="0"/>
              <a:t>Raspberry Pi</a:t>
            </a:r>
          </a:p>
          <a:p>
            <a:r>
              <a:rPr lang="de-DE" dirty="0"/>
              <a:t>Kamera (IR vs. </a:t>
            </a:r>
            <a:r>
              <a:rPr lang="de-DE" dirty="0" err="1"/>
              <a:t>NoIR</a:t>
            </a:r>
            <a:r>
              <a:rPr lang="de-DE" dirty="0"/>
              <a:t>)</a:t>
            </a:r>
          </a:p>
          <a:p>
            <a:r>
              <a:rPr lang="de-DE" dirty="0"/>
              <a:t>Motion &amp; </a:t>
            </a:r>
            <a:r>
              <a:rPr lang="de-DE" dirty="0" err="1"/>
              <a:t>motioneyeOS</a:t>
            </a:r>
            <a:endParaRPr lang="de-DE" dirty="0"/>
          </a:p>
          <a:p>
            <a:r>
              <a:rPr lang="de-DE" dirty="0"/>
              <a:t>Ggf. alternatives OS oder Installation auf Raspbian (</a:t>
            </a:r>
            <a:r>
              <a:rPr lang="de-DE" dirty="0" err="1"/>
              <a:t>apt-get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19194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66157A9-F4A3-4055-A285-E20E39255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Raspberry Pi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9791A06E-E0F1-4EE3-BDD5-E40860D18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4238" y="163668"/>
            <a:ext cx="5987770" cy="6530663"/>
          </a:xfr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DF14A8A4-FD3F-4A86-9C11-C654E197E4A7}"/>
              </a:ext>
            </a:extLst>
          </p:cNvPr>
          <p:cNvSpPr/>
          <p:nvPr/>
        </p:nvSpPr>
        <p:spPr>
          <a:xfrm rot="5400000">
            <a:off x="297402" y="469476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http://raspi.tv/2018/raspberry-pi-3b-plus-family-photo-update-march-2018</a:t>
            </a:r>
          </a:p>
        </p:txBody>
      </p:sp>
    </p:spTree>
    <p:extLst>
      <p:ext uri="{BB962C8B-B14F-4D97-AF65-F5344CB8AC3E}">
        <p14:creationId xmlns:p14="http://schemas.microsoft.com/office/powerpoint/2010/main" val="3135701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66157A9-F4A3-4055-A285-E20E39255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Raspberry Pi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9791A06E-E0F1-4EE3-BDD5-E40860D18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7984" t="71988" r="55030" b="16949"/>
          <a:stretch/>
        </p:blipFill>
        <p:spPr>
          <a:xfrm>
            <a:off x="982133" y="2438401"/>
            <a:ext cx="3383945" cy="2403533"/>
          </a:xfr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DF14A8A4-FD3F-4A86-9C11-C654E197E4A7}"/>
              </a:ext>
            </a:extLst>
          </p:cNvPr>
          <p:cNvSpPr/>
          <p:nvPr/>
        </p:nvSpPr>
        <p:spPr>
          <a:xfrm>
            <a:off x="4686239" y="607763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http://raspi.tv/2018/raspberry-pi-3b-plus-family-photo-update-march-2018</a:t>
            </a:r>
          </a:p>
        </p:txBody>
      </p:sp>
      <p:pic>
        <p:nvPicPr>
          <p:cNvPr id="5" name="Inhaltsplatzhalter 6">
            <a:extLst>
              <a:ext uri="{FF2B5EF4-FFF2-40B4-BE49-F238E27FC236}">
                <a16:creationId xmlns:a16="http://schemas.microsoft.com/office/drawing/2014/main" id="{C76488DE-119C-4DD6-B3B0-9FB0850D67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11" t="50398" r="29177" b="33252"/>
          <a:stretch/>
        </p:blipFill>
        <p:spPr>
          <a:xfrm>
            <a:off x="4777924" y="2012273"/>
            <a:ext cx="4000694" cy="325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109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9C15C7E-F4A5-488A-8E8D-3378367DF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Pin-Belegung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6533E9D7-CEE3-4E5B-AD88-DE9C2E4C3F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1334" y="2667000"/>
            <a:ext cx="4266794" cy="3332163"/>
          </a:xfrm>
        </p:spPr>
      </p:pic>
    </p:spTree>
    <p:extLst>
      <p:ext uri="{BB962C8B-B14F-4D97-AF65-F5344CB8AC3E}">
        <p14:creationId xmlns:p14="http://schemas.microsoft.com/office/powerpoint/2010/main" val="3183200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0D5AC6-7D2C-41F7-9F55-7EBDB7E31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Kamera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84D273-632E-474C-B12D-DFF35AA10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Bild IR / </a:t>
            </a:r>
            <a:r>
              <a:rPr lang="de-DE" dirty="0" err="1"/>
              <a:t>NoIR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03372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502</Words>
  <Application>Microsoft Office PowerPoint</Application>
  <PresentationFormat>Bildschirmpräsentation (4:3)</PresentationFormat>
  <Paragraphs>112</Paragraphs>
  <Slides>32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8" baseType="lpstr">
      <vt:lpstr>Arial</vt:lpstr>
      <vt:lpstr>Calibri</vt:lpstr>
      <vt:lpstr>Consolas</vt:lpstr>
      <vt:lpstr>Corbel</vt:lpstr>
      <vt:lpstr>Wingdings</vt:lpstr>
      <vt:lpstr>Parallax</vt:lpstr>
      <vt:lpstr>Nachtsicht-IP-Kamera</vt:lpstr>
      <vt:lpstr>Agenda</vt:lpstr>
      <vt:lpstr>Marktanalyse</vt:lpstr>
      <vt:lpstr>PowerPoint-Präsentation</vt:lpstr>
      <vt:lpstr>Verwendete Bauteile</vt:lpstr>
      <vt:lpstr>Raspberry Pi</vt:lpstr>
      <vt:lpstr>Raspberry Pi</vt:lpstr>
      <vt:lpstr>Pin-Belegung</vt:lpstr>
      <vt:lpstr>Kamera</vt:lpstr>
      <vt:lpstr>Elektromagnetische Wellen</vt:lpstr>
      <vt:lpstr>Filter bei normalen Kameras</vt:lpstr>
      <vt:lpstr>motioneyeOS</vt:lpstr>
      <vt:lpstr>Raspbian mit Motion</vt:lpstr>
      <vt:lpstr>Einrichtung Netzwerk</vt:lpstr>
      <vt:lpstr>Einrichtung Netzwerk</vt:lpstr>
      <vt:lpstr>DEMO</vt:lpstr>
      <vt:lpstr>Bewertung</vt:lpstr>
      <vt:lpstr>Bewertung </vt:lpstr>
      <vt:lpstr>Unser finaler Prototyp</vt:lpstr>
      <vt:lpstr>PowerPoint-Präsentation</vt:lpstr>
      <vt:lpstr>LED im Testbetrieb</vt:lpstr>
      <vt:lpstr>LED geschaltet</vt:lpstr>
      <vt:lpstr>LED geschaltet</vt:lpstr>
      <vt:lpstr>Anwendungsbereiche</vt:lpstr>
      <vt:lpstr>Medizin</vt:lpstr>
      <vt:lpstr>Überwachung</vt:lpstr>
      <vt:lpstr>Babyfon</vt:lpstr>
      <vt:lpstr>Audio</vt:lpstr>
      <vt:lpstr>Erweiterungsideen</vt:lpstr>
      <vt:lpstr>PowerPoint-Präsentation</vt:lpstr>
      <vt:lpstr>Autarke Kamera</vt:lpstr>
      <vt:lpstr>Autarke Kamera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Nachtsicht-IP-Kamera mit dem Raspberry PI und der NoIR Camera</dc:title>
  <dc:creator>Dominik Mpunkt</dc:creator>
  <cp:lastModifiedBy>Dominik Mpunkt</cp:lastModifiedBy>
  <cp:revision>14</cp:revision>
  <dcterms:created xsi:type="dcterms:W3CDTF">2018-03-22T19:21:51Z</dcterms:created>
  <dcterms:modified xsi:type="dcterms:W3CDTF">2018-04-07T08:21:40Z</dcterms:modified>
</cp:coreProperties>
</file>

<file path=docProps/thumbnail.jpeg>
</file>